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9" r:id="rId1"/>
  </p:sldMasterIdLst>
  <p:notesMasterIdLst>
    <p:notesMasterId r:id="rId15"/>
  </p:notesMasterIdLst>
  <p:sldIdLst>
    <p:sldId id="256" r:id="rId2"/>
    <p:sldId id="259" r:id="rId3"/>
    <p:sldId id="258" r:id="rId4"/>
    <p:sldId id="260" r:id="rId5"/>
    <p:sldId id="261" r:id="rId6"/>
    <p:sldId id="266" r:id="rId7"/>
    <p:sldId id="264" r:id="rId8"/>
    <p:sldId id="265" r:id="rId9"/>
    <p:sldId id="267" r:id="rId10"/>
    <p:sldId id="262" r:id="rId11"/>
    <p:sldId id="263" r:id="rId12"/>
    <p:sldId id="25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1B7BB-EE44-49E4-A858-A106D6FDBD19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CC939A-2720-44BC-BEF2-9ECCD9D871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9185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12E92-2687-4878-A41A-2E7E488327E9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226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06A9E-F24D-45AC-A4D0-42963A5EC503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5057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64E43-5210-444E-BB0C-085E86A7B298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8633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C86B-5D11-4C7E-B26E-44A64163E838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63461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56EC-FC51-4B79-AB43-235F22E842EC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31700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71137-FCCD-4937-941B-F4B29DD29518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34967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49EE-6B2D-4501-B349-97B9BB8364D4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03940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2E124-B122-4C02-AB9E-1FCCAA7A5E96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8690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3F3D3-498E-44D8-88BB-AE0A6BB0EFB6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6494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7C9D0-B48F-483F-B25F-C5853394FECC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8102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78444-F0B2-4066-AD2A-53D5042FCE59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631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F15C-7C1A-48BA-9353-D29F9BE11F74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6499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D629F-0B3F-47FD-BD9B-E34BB8EC2674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927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9971-B4A2-4CAD-9860-86B5C0444F68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8765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3F64-7B7E-4E22-8C40-9A0B23856B37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318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9BB3F-F8C3-49E3-8401-E63841355C6C}" type="datetime1">
              <a:rPr lang="zh-TW" altLang="en-US" smtClean="0"/>
              <a:t>2022/6/6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8569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956AF1-E75F-400A-9918-82B73051B882}" type="datetime1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BDF1FDC-246F-43F6-A7D7-491E75656FA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7340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hL38HTIQz7NEU4LHwQ-Zb8RioxuU3M_Y/view?usp=sharin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s.tw/post/448" TargetMode="External"/><Relationship Id="rId2" Type="http://schemas.openxmlformats.org/officeDocument/2006/relationships/hyperlink" Target="https://www.100ms.live/blog/python-react-webrtc-ap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.mozilla.org/zh-TW/docs/Web/API/WebRTC_API" TargetMode="External"/><Relationship Id="rId5" Type="http://schemas.openxmlformats.org/officeDocument/2006/relationships/hyperlink" Target="https://zh-hant.reactjs.org/docs/getting-started.html" TargetMode="External"/><Relationship Id="rId4" Type="http://schemas.openxmlformats.org/officeDocument/2006/relationships/hyperlink" Target="https://flask.palletsprojects.com/en/2.1.x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4800" dirty="0" smtClean="0"/>
              <a:t>Real-time </a:t>
            </a:r>
            <a:r>
              <a:rPr lang="en-US" altLang="zh-TW" sz="4800" dirty="0"/>
              <a:t>video </a:t>
            </a:r>
            <a:r>
              <a:rPr lang="en-US" altLang="zh-TW" sz="4800" dirty="0" smtClean="0"/>
              <a:t>call system</a:t>
            </a:r>
            <a:br>
              <a:rPr lang="en-US" altLang="zh-TW" sz="4800" dirty="0" smtClean="0"/>
            </a:br>
            <a:r>
              <a:rPr lang="zh-TW" altLang="en-US" sz="4800" dirty="0" smtClean="0"/>
              <a:t> </a:t>
            </a:r>
            <a:r>
              <a:rPr lang="en-US" altLang="zh-TW" sz="4800" dirty="0" smtClean="0"/>
              <a:t>-</a:t>
            </a:r>
            <a:r>
              <a:rPr lang="zh-TW" altLang="en-US" sz="4800" dirty="0" smtClean="0"/>
              <a:t> </a:t>
            </a:r>
            <a:r>
              <a:rPr lang="en-US" altLang="zh-TW" sz="4800" dirty="0" smtClean="0"/>
              <a:t>with WebRTC</a:t>
            </a:r>
            <a:endParaRPr lang="zh-TW" altLang="en-US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693984"/>
          </a:xfrm>
        </p:spPr>
        <p:txBody>
          <a:bodyPr anchor="ctr">
            <a:normAutofit/>
          </a:bodyPr>
          <a:lstStyle/>
          <a:p>
            <a:r>
              <a:rPr lang="en-US" altLang="zh-TW" sz="2400" dirty="0" smtClean="0"/>
              <a:t>R10525073</a:t>
            </a:r>
            <a:r>
              <a:rPr lang="zh-TW" altLang="en-US" sz="2400" dirty="0" smtClean="0"/>
              <a:t> 工科碩一 徐聖淮</a:t>
            </a:r>
            <a:endParaRPr lang="en-US" altLang="zh-TW" sz="2400" dirty="0" smtClean="0"/>
          </a:p>
          <a:p>
            <a:r>
              <a:rPr lang="zh-TW" altLang="en-US" dirty="0"/>
              <a:t>錄影</a:t>
            </a:r>
            <a:r>
              <a:rPr lang="zh-TW" altLang="en-US" dirty="0" smtClean="0"/>
              <a:t>連結：</a:t>
            </a:r>
            <a:r>
              <a:rPr lang="en-US" altLang="zh-TW" dirty="0">
                <a:hlinkClick r:id="rId2"/>
              </a:rPr>
              <a:t>https://drive.google.com/file/d/1hL38HTIQz7NEU4LHwQ-Zb8RioxuU3M_Y/view?usp=sharing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15723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4. Live Demo</a:t>
            </a:r>
            <a:endParaRPr lang="zh-TW" altLang="en-US" dirty="0"/>
          </a:p>
        </p:txBody>
      </p:sp>
      <p:pic>
        <p:nvPicPr>
          <p:cNvPr id="5" name="MN_Project_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1461" y="1930400"/>
            <a:ext cx="7748414" cy="4110962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z="2000" smtClean="0"/>
              <a:t>10</a:t>
            </a:fld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86851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204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5. Conclusion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In this work, we implement </a:t>
            </a:r>
            <a:r>
              <a:rPr lang="en-US" altLang="zh-TW" sz="2400" dirty="0" smtClean="0"/>
              <a:t>a real-time interactive video call system.</a:t>
            </a:r>
            <a:endParaRPr lang="en-US" altLang="zh-TW" sz="2400" dirty="0"/>
          </a:p>
          <a:p>
            <a:r>
              <a:rPr lang="en-US" altLang="zh-TW" sz="2400" dirty="0"/>
              <a:t>We also provide a user-friendly GUI to make the system more </a:t>
            </a:r>
            <a:r>
              <a:rPr lang="en-US" altLang="zh-TW" sz="2400" dirty="0" smtClean="0"/>
              <a:t>practical</a:t>
            </a:r>
            <a:r>
              <a:rPr lang="en-US" altLang="zh-TW" sz="2400" dirty="0"/>
              <a:t>.</a:t>
            </a:r>
          </a:p>
          <a:p>
            <a:r>
              <a:rPr lang="en-US" altLang="zh-TW" sz="2400" dirty="0" smtClean="0"/>
              <a:t>In future work</a:t>
            </a:r>
            <a:r>
              <a:rPr lang="en-US" altLang="zh-TW" sz="2400" dirty="0"/>
              <a:t>, We hope to integrate more functions, such as text chat, to allow users to have more diverse operation options. </a:t>
            </a:r>
          </a:p>
          <a:p>
            <a:endParaRPr lang="zh-TW" altLang="en-US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z="2000" smtClean="0"/>
              <a:t>11</a:t>
            </a:fld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1544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Reference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>
                <a:hlinkClick r:id="rId2"/>
              </a:rPr>
              <a:t>Build your first WebRTC app with Python and </a:t>
            </a:r>
            <a:r>
              <a:rPr lang="en-US" altLang="zh-TW" sz="2400" dirty="0" smtClean="0">
                <a:hlinkClick r:id="rId2"/>
              </a:rPr>
              <a:t>React</a:t>
            </a:r>
            <a:endParaRPr lang="en-US" altLang="zh-TW" sz="2400" dirty="0" smtClean="0"/>
          </a:p>
          <a:p>
            <a:r>
              <a:rPr lang="en-US" altLang="zh-TW" sz="2400" dirty="0">
                <a:hlinkClick r:id="rId3"/>
              </a:rPr>
              <a:t>Python Flask </a:t>
            </a:r>
            <a:r>
              <a:rPr lang="zh-TW" altLang="en-US" sz="2400" dirty="0">
                <a:hlinkClick r:id="rId3"/>
              </a:rPr>
              <a:t>入門指南 </a:t>
            </a:r>
            <a:r>
              <a:rPr lang="en-US" altLang="zh-TW" sz="2400" dirty="0">
                <a:hlinkClick r:id="rId3"/>
              </a:rPr>
              <a:t>: </a:t>
            </a:r>
            <a:r>
              <a:rPr lang="zh-TW" altLang="en-US" sz="2400" dirty="0">
                <a:hlinkClick r:id="rId3"/>
              </a:rPr>
              <a:t>輕量級網頁框架</a:t>
            </a:r>
            <a:r>
              <a:rPr lang="zh-TW" altLang="en-US" sz="2400" dirty="0" smtClean="0">
                <a:hlinkClick r:id="rId3"/>
              </a:rPr>
              <a:t>教學</a:t>
            </a:r>
            <a:endParaRPr lang="en-US" altLang="zh-TW" sz="2400" dirty="0" smtClean="0"/>
          </a:p>
          <a:p>
            <a:r>
              <a:rPr lang="en-US" altLang="zh-TW" sz="2400" dirty="0">
                <a:hlinkClick r:id="rId4"/>
              </a:rPr>
              <a:t>Welcome to Flask — Flask Documentation (2.1.x)</a:t>
            </a:r>
            <a:endParaRPr lang="en-US" altLang="zh-TW" sz="2400" dirty="0">
              <a:hlinkClick r:id="rId5"/>
            </a:endParaRPr>
          </a:p>
          <a:p>
            <a:r>
              <a:rPr lang="en-US" altLang="zh-TW" sz="2400" dirty="0" smtClean="0">
                <a:hlinkClick r:id="rId5"/>
              </a:rPr>
              <a:t>React Documentation</a:t>
            </a:r>
            <a:endParaRPr lang="en-US" altLang="zh-TW" sz="2400" dirty="0" smtClean="0"/>
          </a:p>
          <a:p>
            <a:r>
              <a:rPr lang="en-US" altLang="zh-TW" sz="2400" dirty="0" smtClean="0">
                <a:hlinkClick r:id="rId6"/>
              </a:rPr>
              <a:t>WebRTC API - Web APIs | MDN</a:t>
            </a:r>
            <a:endParaRPr lang="zh-TW" altLang="en-US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z="2000" smtClean="0"/>
              <a:t>12</a:t>
            </a:fld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6087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The End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r>
              <a:rPr lang="en-US" altLang="zh-TW" sz="2400" dirty="0" smtClean="0"/>
              <a:t>Thank you!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8223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altLang="zh-TW" sz="2800" dirty="0" smtClean="0"/>
              <a:t>Introduction</a:t>
            </a:r>
          </a:p>
          <a:p>
            <a:pPr>
              <a:buFont typeface="+mj-lt"/>
              <a:buAutoNum type="arabicPeriod"/>
            </a:pPr>
            <a:r>
              <a:rPr lang="en-US" altLang="zh-TW" sz="2800" dirty="0" smtClean="0"/>
              <a:t>Architecture</a:t>
            </a:r>
            <a:endParaRPr lang="en-US" altLang="zh-TW" sz="2800" dirty="0"/>
          </a:p>
          <a:p>
            <a:pPr>
              <a:buFont typeface="+mj-lt"/>
              <a:buAutoNum type="arabicPeriod"/>
            </a:pPr>
            <a:r>
              <a:rPr lang="en-US" altLang="zh-TW" sz="2800" dirty="0"/>
              <a:t>Code Review</a:t>
            </a:r>
          </a:p>
          <a:p>
            <a:pPr>
              <a:buFont typeface="+mj-lt"/>
              <a:buAutoNum type="arabicPeriod"/>
            </a:pPr>
            <a:r>
              <a:rPr lang="en-US" altLang="zh-TW" sz="2800" dirty="0"/>
              <a:t>Live </a:t>
            </a:r>
            <a:r>
              <a:rPr lang="en-US" altLang="zh-TW" sz="2800" dirty="0" smtClean="0"/>
              <a:t>Demo</a:t>
            </a:r>
          </a:p>
          <a:p>
            <a:pPr>
              <a:buFont typeface="+mj-lt"/>
              <a:buAutoNum type="arabicPeriod"/>
            </a:pPr>
            <a:r>
              <a:rPr lang="en-US" altLang="zh-TW" sz="2800" dirty="0"/>
              <a:t>Conclusion</a:t>
            </a:r>
          </a:p>
          <a:p>
            <a:pPr marL="0" indent="0">
              <a:buNone/>
            </a:pPr>
            <a:r>
              <a:rPr lang="en-US" altLang="zh-TW" sz="2800" dirty="0" smtClean="0"/>
              <a:t>	Reference</a:t>
            </a:r>
            <a:endParaRPr lang="en-US" altLang="zh-TW" sz="2800" dirty="0"/>
          </a:p>
          <a:p>
            <a:pPr marL="0" indent="0">
              <a:buNone/>
            </a:pPr>
            <a:endParaRPr lang="zh-TW" altLang="en-US" sz="2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z="1800" smtClean="0"/>
              <a:t>2</a:t>
            </a:fld>
            <a:endParaRPr lang="zh-TW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41044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1. Introduction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sz="2400" dirty="0" smtClean="0"/>
              <a:t>WebRTC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is a API </a:t>
            </a:r>
            <a:r>
              <a:rPr lang="en-US" altLang="zh-TW" sz="2400" dirty="0"/>
              <a:t>that enables Web </a:t>
            </a:r>
            <a:r>
              <a:rPr lang="en-US" altLang="zh-TW" sz="2400" dirty="0" smtClean="0"/>
              <a:t>applications to:</a:t>
            </a:r>
            <a:endParaRPr lang="en-US" altLang="zh-TW" sz="2400" dirty="0"/>
          </a:p>
          <a:p>
            <a:pPr lvl="1"/>
            <a:r>
              <a:rPr lang="en-US" altLang="zh-TW" sz="2200" dirty="0"/>
              <a:t>audio and video conferencing</a:t>
            </a:r>
          </a:p>
          <a:p>
            <a:pPr lvl="1"/>
            <a:r>
              <a:rPr lang="en-US" altLang="zh-TW" sz="2200" dirty="0"/>
              <a:t>file exchange</a:t>
            </a:r>
          </a:p>
          <a:p>
            <a:pPr lvl="1"/>
            <a:r>
              <a:rPr lang="en-US" altLang="zh-TW" sz="2200" dirty="0"/>
              <a:t>screen </a:t>
            </a:r>
            <a:r>
              <a:rPr lang="en-US" altLang="zh-TW" sz="2200" dirty="0" smtClean="0"/>
              <a:t>sharing</a:t>
            </a:r>
          </a:p>
          <a:p>
            <a:pPr marL="457200" lvl="1" indent="0">
              <a:buNone/>
            </a:pPr>
            <a:r>
              <a:rPr lang="en-US" altLang="zh-TW" sz="2200" dirty="0" smtClean="0"/>
              <a:t>Etc...</a:t>
            </a:r>
          </a:p>
          <a:p>
            <a:pPr marL="400050"/>
            <a:r>
              <a:rPr lang="en-US" altLang="zh-TW" sz="2400" dirty="0" smtClean="0"/>
              <a:t>This project uses WebRTC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to make a real-time video call system.</a:t>
            </a:r>
          </a:p>
          <a:p>
            <a:pPr marL="800100" lvl="1"/>
            <a:r>
              <a:rPr lang="en-US" altLang="zh-TW" sz="2200" dirty="0" smtClean="0"/>
              <a:t>User </a:t>
            </a:r>
            <a:r>
              <a:rPr lang="en-US" altLang="zh-TW" sz="2200" dirty="0"/>
              <a:t>does not need to install the system and can also execute it on the web </a:t>
            </a:r>
            <a:r>
              <a:rPr lang="en-US" altLang="zh-TW" sz="2200" dirty="0" smtClean="0"/>
              <a:t>page.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z="2000" smtClean="0"/>
              <a:t>3</a:t>
            </a:fld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4895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2. Architecture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z="2000" smtClean="0"/>
              <a:t>4</a:t>
            </a:fld>
            <a:endParaRPr lang="zh-TW" altLang="en-US" sz="2000" dirty="0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 smtClean="0"/>
              <a:t>System Type</a:t>
            </a:r>
          </a:p>
          <a:p>
            <a:pPr lvl="1"/>
            <a:r>
              <a:rPr lang="en-US" altLang="zh-TW" sz="2200" dirty="0" smtClean="0"/>
              <a:t>Web </a:t>
            </a:r>
            <a:r>
              <a:rPr lang="en-US" altLang="zh-TW" sz="2200" dirty="0"/>
              <a:t>interactive system</a:t>
            </a:r>
            <a:endParaRPr lang="en-US" altLang="zh-TW" sz="2200" dirty="0" smtClean="0"/>
          </a:p>
          <a:p>
            <a:r>
              <a:rPr lang="en-US" altLang="zh-TW" sz="2400" dirty="0" smtClean="0"/>
              <a:t>System platform</a:t>
            </a:r>
          </a:p>
          <a:p>
            <a:pPr lvl="1"/>
            <a:r>
              <a:rPr lang="en-US" altLang="zh-TW" sz="2200" dirty="0" smtClean="0"/>
              <a:t>Python, React, Node.js</a:t>
            </a:r>
            <a:endParaRPr lang="en-US" altLang="zh-TW" sz="2200" dirty="0"/>
          </a:p>
          <a:p>
            <a:pPr lvl="1"/>
            <a:r>
              <a:rPr lang="en-US" altLang="zh-TW" sz="2200" dirty="0"/>
              <a:t>M</a:t>
            </a:r>
            <a:r>
              <a:rPr lang="en-US" altLang="zh-TW" sz="2200" dirty="0" smtClean="0"/>
              <a:t>ouse and keyboard</a:t>
            </a:r>
          </a:p>
        </p:txBody>
      </p:sp>
      <p:sp>
        <p:nvSpPr>
          <p:cNvPr id="7" name="矩形 6"/>
          <p:cNvSpPr/>
          <p:nvPr/>
        </p:nvSpPr>
        <p:spPr>
          <a:xfrm>
            <a:off x="5497132" y="4465215"/>
            <a:ext cx="3776870" cy="97403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Server</a:t>
            </a:r>
            <a:endParaRPr lang="zh-TW" altLang="en-US" dirty="0"/>
          </a:p>
        </p:txBody>
      </p:sp>
      <p:sp>
        <p:nvSpPr>
          <p:cNvPr id="8" name="圓角矩形 7"/>
          <p:cNvSpPr/>
          <p:nvPr/>
        </p:nvSpPr>
        <p:spPr>
          <a:xfrm>
            <a:off x="6202017" y="3328636"/>
            <a:ext cx="2276061" cy="7714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React </a:t>
            </a:r>
            <a:r>
              <a:rPr lang="en-US" altLang="zh-TW" dirty="0" smtClean="0"/>
              <a:t>App</a:t>
            </a:r>
            <a:endParaRPr lang="zh-TW" altLang="en-US" dirty="0"/>
          </a:p>
        </p:txBody>
      </p:sp>
      <p:sp>
        <p:nvSpPr>
          <p:cNvPr id="9" name="橢圓 8"/>
          <p:cNvSpPr/>
          <p:nvPr/>
        </p:nvSpPr>
        <p:spPr>
          <a:xfrm>
            <a:off x="5755946" y="2295525"/>
            <a:ext cx="1509956" cy="566945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User Tab</a:t>
            </a:r>
            <a:endParaRPr lang="zh-TW" altLang="en-US" dirty="0"/>
          </a:p>
        </p:txBody>
      </p:sp>
      <p:sp>
        <p:nvSpPr>
          <p:cNvPr id="12" name="橢圓 11"/>
          <p:cNvSpPr/>
          <p:nvPr/>
        </p:nvSpPr>
        <p:spPr>
          <a:xfrm>
            <a:off x="7425720" y="2295525"/>
            <a:ext cx="1509956" cy="566945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User Tab</a:t>
            </a:r>
            <a:endParaRPr lang="zh-TW" altLang="en-US" dirty="0"/>
          </a:p>
        </p:txBody>
      </p:sp>
      <p:sp>
        <p:nvSpPr>
          <p:cNvPr id="11" name="上-下雙向箭號 10"/>
          <p:cNvSpPr/>
          <p:nvPr/>
        </p:nvSpPr>
        <p:spPr>
          <a:xfrm>
            <a:off x="6376745" y="2862470"/>
            <a:ext cx="268357" cy="466166"/>
          </a:xfrm>
          <a:prstGeom prst="upDownArrow">
            <a:avLst>
              <a:gd name="adj1" fmla="val 26128"/>
              <a:gd name="adj2" fmla="val 59483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上-下雙向箭號 13"/>
          <p:cNvSpPr/>
          <p:nvPr/>
        </p:nvSpPr>
        <p:spPr>
          <a:xfrm>
            <a:off x="8048211" y="2862470"/>
            <a:ext cx="268357" cy="466166"/>
          </a:xfrm>
          <a:prstGeom prst="upDownArrow">
            <a:avLst>
              <a:gd name="adj1" fmla="val 26128"/>
              <a:gd name="adj2" fmla="val 59483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上-下雙向箭號 12"/>
          <p:cNvSpPr/>
          <p:nvPr/>
        </p:nvSpPr>
        <p:spPr>
          <a:xfrm>
            <a:off x="7215213" y="4100090"/>
            <a:ext cx="249668" cy="365125"/>
          </a:xfrm>
          <a:prstGeom prst="up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084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3. Code Review-1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/>
              <a:t>Server.py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z="2000" smtClean="0"/>
              <a:t>5</a:t>
            </a:fld>
            <a:endParaRPr lang="zh-TW" altLang="en-US" sz="2000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958" y="2160588"/>
            <a:ext cx="5199539" cy="388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78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3. Code Review-2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/>
              <a:t>HomeScreen.js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z="2000" smtClean="0"/>
              <a:t>6</a:t>
            </a:fld>
            <a:endParaRPr lang="zh-TW" altLang="en-US" sz="2000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713" y="1647914"/>
            <a:ext cx="4436106" cy="4576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08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3. Code Review-3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TW" sz="2400" dirty="0" smtClean="0"/>
              <a:t>CallScreen.js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sz="2200" dirty="0"/>
              <a:t>Peer A creates a </a:t>
            </a:r>
            <a:r>
              <a:rPr lang="en-US" altLang="zh-TW" sz="2200" dirty="0" err="1"/>
              <a:t>RTCPeerConnection</a:t>
            </a:r>
            <a:r>
              <a:rPr lang="en-US" altLang="zh-TW" sz="2200" dirty="0"/>
              <a:t> object for the </a:t>
            </a:r>
            <a:r>
              <a:rPr lang="en-US" altLang="zh-TW" sz="2200" dirty="0" smtClean="0"/>
              <a:t>connection.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sz="2200" dirty="0" smtClean="0"/>
              <a:t>Peer </a:t>
            </a:r>
            <a:r>
              <a:rPr lang="en-US" altLang="zh-TW" sz="2200" dirty="0"/>
              <a:t>A creates an offer SDP message with </a:t>
            </a:r>
            <a:r>
              <a:rPr lang="en-US" altLang="zh-TW" sz="2200" dirty="0" err="1"/>
              <a:t>createOffer</a:t>
            </a:r>
            <a:r>
              <a:rPr lang="en-US" altLang="zh-TW" sz="2200" dirty="0"/>
              <a:t>() and calls </a:t>
            </a:r>
            <a:r>
              <a:rPr lang="en-US" altLang="zh-TW" sz="2200" dirty="0" err="1"/>
              <a:t>setLocalDescription</a:t>
            </a:r>
            <a:r>
              <a:rPr lang="en-US" altLang="zh-TW" sz="2200" dirty="0"/>
              <a:t>() to set it as the local SDP </a:t>
            </a:r>
            <a:r>
              <a:rPr lang="en-US" altLang="zh-TW" sz="2200" dirty="0" smtClean="0"/>
              <a:t>description.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sz="2200" dirty="0" smtClean="0"/>
              <a:t>Peer </a:t>
            </a:r>
            <a:r>
              <a:rPr lang="en-US" altLang="zh-TW" sz="2200" dirty="0"/>
              <a:t>A now sends this offer in a </a:t>
            </a:r>
            <a:r>
              <a:rPr lang="en-US" altLang="zh-TW" sz="2200" dirty="0" err="1"/>
              <a:t>stringified</a:t>
            </a:r>
            <a:r>
              <a:rPr lang="en-US" altLang="zh-TW" sz="2200" dirty="0"/>
              <a:t> form to Peer B via a signaling </a:t>
            </a:r>
            <a:r>
              <a:rPr lang="en-US" altLang="zh-TW" sz="2200" dirty="0" smtClean="0"/>
              <a:t>server.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sz="2200" dirty="0" smtClean="0"/>
              <a:t>Peer </a:t>
            </a:r>
            <a:r>
              <a:rPr lang="en-US" altLang="zh-TW" sz="2200" dirty="0"/>
              <a:t>B creates a </a:t>
            </a:r>
            <a:r>
              <a:rPr lang="en-US" altLang="zh-TW" sz="2200" dirty="0" err="1"/>
              <a:t>RTCPeerConnection</a:t>
            </a:r>
            <a:r>
              <a:rPr lang="en-US" altLang="zh-TW" sz="2200" dirty="0"/>
              <a:t> object and calls </a:t>
            </a:r>
            <a:r>
              <a:rPr lang="en-US" altLang="zh-TW" sz="2200" dirty="0" err="1"/>
              <a:t>setRemoteDescription</a:t>
            </a:r>
            <a:r>
              <a:rPr lang="en-US" altLang="zh-TW" sz="2200" dirty="0"/>
              <a:t>() with Peer A’s offer to know about its setup.</a:t>
            </a:r>
            <a:endParaRPr lang="en-US" altLang="zh-TW" sz="24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z="2000" smtClean="0"/>
              <a:t>7</a:t>
            </a:fld>
            <a:endParaRPr lang="zh-TW" altLang="en-US" sz="20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8450" y="1341783"/>
            <a:ext cx="2828873" cy="469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12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3. Code Review-4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TW" sz="2400" dirty="0" smtClean="0"/>
              <a:t>CallScreen.js</a:t>
            </a:r>
          </a:p>
          <a:p>
            <a:pPr marL="914400" lvl="1" indent="-457200">
              <a:buFont typeface="+mj-lt"/>
              <a:buAutoNum type="arabicPeriod" startAt="5"/>
            </a:pPr>
            <a:r>
              <a:rPr lang="en-US" altLang="zh-TW" sz="2200" dirty="0"/>
              <a:t>Peer B creates an answer SDP message with </a:t>
            </a:r>
            <a:r>
              <a:rPr lang="en-US" altLang="zh-TW" sz="2200" dirty="0" err="1"/>
              <a:t>createAnswer</a:t>
            </a:r>
            <a:r>
              <a:rPr lang="en-US" altLang="zh-TW" sz="2200" dirty="0"/>
              <a:t>() and calls </a:t>
            </a:r>
            <a:r>
              <a:rPr lang="en-US" altLang="zh-TW" sz="2200" dirty="0" err="1"/>
              <a:t>setLocalDescription</a:t>
            </a:r>
            <a:r>
              <a:rPr lang="en-US" altLang="zh-TW" sz="2200" dirty="0"/>
              <a:t>() to set it as the local SDP </a:t>
            </a:r>
            <a:r>
              <a:rPr lang="en-US" altLang="zh-TW" sz="2200" dirty="0" smtClean="0"/>
              <a:t>description.</a:t>
            </a:r>
          </a:p>
          <a:p>
            <a:pPr marL="914400" lvl="1" indent="-457200">
              <a:buFont typeface="+mj-lt"/>
              <a:buAutoNum type="arabicPeriod" startAt="5"/>
            </a:pPr>
            <a:r>
              <a:rPr lang="en-US" altLang="zh-TW" sz="2200" dirty="0" smtClean="0"/>
              <a:t>Peer </a:t>
            </a:r>
            <a:r>
              <a:rPr lang="en-US" altLang="zh-TW" sz="2200" dirty="0"/>
              <a:t>B now sends this answer in a </a:t>
            </a:r>
            <a:r>
              <a:rPr lang="en-US" altLang="zh-TW" sz="2200" dirty="0" err="1"/>
              <a:t>stringified</a:t>
            </a:r>
            <a:r>
              <a:rPr lang="en-US" altLang="zh-TW" sz="2200" dirty="0"/>
              <a:t> form to Peer A using a signaling </a:t>
            </a:r>
            <a:r>
              <a:rPr lang="en-US" altLang="zh-TW" sz="2200" dirty="0" smtClean="0"/>
              <a:t>server.</a:t>
            </a:r>
          </a:p>
          <a:p>
            <a:pPr marL="914400" lvl="1" indent="-457200">
              <a:buFont typeface="+mj-lt"/>
              <a:buAutoNum type="arabicPeriod" startAt="5"/>
            </a:pPr>
            <a:r>
              <a:rPr lang="en-US" altLang="zh-TW" sz="2200" dirty="0" smtClean="0"/>
              <a:t>Peer </a:t>
            </a:r>
            <a:r>
              <a:rPr lang="en-US" altLang="zh-TW" sz="2200" dirty="0"/>
              <a:t>A calls </a:t>
            </a:r>
            <a:r>
              <a:rPr lang="en-US" altLang="zh-TW" sz="2200" dirty="0" err="1"/>
              <a:t>setRemoteDescription</a:t>
            </a:r>
            <a:r>
              <a:rPr lang="en-US" altLang="zh-TW" sz="2200" dirty="0"/>
              <a:t>() with the answer received in order to know about Peer B’s </a:t>
            </a:r>
            <a:r>
              <a:rPr lang="en-US" altLang="zh-TW" sz="2200" dirty="0" smtClean="0"/>
              <a:t>setup.</a:t>
            </a:r>
          </a:p>
          <a:p>
            <a:pPr marL="914400" lvl="1" indent="-457200">
              <a:buFont typeface="+mj-lt"/>
              <a:buAutoNum type="arabicPeriod" startAt="5"/>
            </a:pPr>
            <a:r>
              <a:rPr lang="en-US" altLang="zh-TW" sz="2200" dirty="0" smtClean="0"/>
              <a:t>Either </a:t>
            </a:r>
            <a:r>
              <a:rPr lang="en-US" altLang="zh-TW" sz="2200" dirty="0"/>
              <a:t>of these peers can send ICE Candidates to the other on generation, with the help of the </a:t>
            </a:r>
            <a:r>
              <a:rPr lang="en-US" altLang="zh-TW" sz="2200" dirty="0" err="1"/>
              <a:t>onicecandidate</a:t>
            </a:r>
            <a:r>
              <a:rPr lang="en-US" altLang="zh-TW" sz="2200" dirty="0"/>
              <a:t> callback, and set the candidates received from the other using </a:t>
            </a:r>
            <a:r>
              <a:rPr lang="en-US" altLang="zh-TW" sz="2200" dirty="0" err="1"/>
              <a:t>addIceCandidate</a:t>
            </a:r>
            <a:r>
              <a:rPr lang="en-US" altLang="zh-TW" sz="2200" dirty="0"/>
              <a:t>(). </a:t>
            </a:r>
            <a:endParaRPr lang="en-US" altLang="zh-TW" sz="2200" dirty="0" smtClean="0"/>
          </a:p>
          <a:p>
            <a:pPr marL="914400" lvl="1" indent="-457200">
              <a:buFont typeface="+mj-lt"/>
              <a:buAutoNum type="arabicPeriod" startAt="5"/>
            </a:pPr>
            <a:r>
              <a:rPr lang="en-US" altLang="zh-TW" sz="2200" dirty="0" smtClean="0"/>
              <a:t>Connection </a:t>
            </a:r>
            <a:r>
              <a:rPr lang="en-US" altLang="zh-TW" sz="2200" dirty="0"/>
              <a:t>is established by the end of this flow.</a:t>
            </a:r>
            <a:endParaRPr lang="en-US" altLang="zh-TW" sz="24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z="2000" smtClean="0"/>
              <a:t>8</a:t>
            </a:fld>
            <a:endParaRPr lang="zh-TW" altLang="en-US" sz="20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8450" y="1341783"/>
            <a:ext cx="2828873" cy="469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299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zh-TW" dirty="0" smtClean="0"/>
              <a:t>3. Code Review-5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/>
              <a:t>RouteList.js</a:t>
            </a:r>
            <a:endParaRPr lang="en-US" altLang="zh-TW" sz="24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F1FDC-246F-43F6-A7D7-491E75656FA2}" type="slidenum">
              <a:rPr lang="zh-TW" altLang="en-US" sz="2000" smtClean="0"/>
              <a:t>9</a:t>
            </a:fld>
            <a:endParaRPr lang="zh-TW" altLang="en-US" sz="20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900" y="2872079"/>
            <a:ext cx="7935432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117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1550</TotalTime>
  <Words>420</Words>
  <Application>Microsoft Office PowerPoint</Application>
  <PresentationFormat>寬螢幕</PresentationFormat>
  <Paragraphs>71</Paragraphs>
  <Slides>13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0" baseType="lpstr">
      <vt:lpstr>微軟正黑體</vt:lpstr>
      <vt:lpstr>新細明體</vt:lpstr>
      <vt:lpstr>Arial</vt:lpstr>
      <vt:lpstr>Calibri</vt:lpstr>
      <vt:lpstr>Trebuchet MS</vt:lpstr>
      <vt:lpstr>Wingdings 3</vt:lpstr>
      <vt:lpstr>多面向</vt:lpstr>
      <vt:lpstr>Real-time video call system  - with WebRTC</vt:lpstr>
      <vt:lpstr>Outline</vt:lpstr>
      <vt:lpstr>1. Introduction</vt:lpstr>
      <vt:lpstr>2. Architecture</vt:lpstr>
      <vt:lpstr>3. Code Review-1</vt:lpstr>
      <vt:lpstr>3. Code Review-2</vt:lpstr>
      <vt:lpstr>3. Code Review-3</vt:lpstr>
      <vt:lpstr>3. Code Review-4</vt:lpstr>
      <vt:lpstr>3. Code Review-5</vt:lpstr>
      <vt:lpstr>4. Live Demo</vt:lpstr>
      <vt:lpstr>5. Conclusion</vt:lpstr>
      <vt:lpstr>Reference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20</cp:revision>
  <dcterms:created xsi:type="dcterms:W3CDTF">2022-06-05T10:06:17Z</dcterms:created>
  <dcterms:modified xsi:type="dcterms:W3CDTF">2022-06-06T14:27:06Z</dcterms:modified>
</cp:coreProperties>
</file>

<file path=docProps/thumbnail.jpeg>
</file>